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29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1024" r:id="rId20"/>
    <p:sldId id="1016" r:id="rId21"/>
    <p:sldId id="513" r:id="rId22"/>
    <p:sldId id="1025" r:id="rId23"/>
    <p:sldId id="495" r:id="rId24"/>
    <p:sldId id="514" r:id="rId25"/>
    <p:sldId id="1026" r:id="rId26"/>
    <p:sldId id="601" r:id="rId27"/>
    <p:sldId id="592" r:id="rId28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FF"/>
    <a:srgbClr val="FFD1D5"/>
    <a:srgbClr val="FFB4A5"/>
    <a:srgbClr val="00A249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72" autoAdjust="0"/>
    <p:restoredTop sz="94689"/>
  </p:normalViewPr>
  <p:slideViewPr>
    <p:cSldViewPr snapToGrid="0">
      <p:cViewPr varScale="1">
        <p:scale>
          <a:sx n="147" d="100"/>
          <a:sy n="147" d="100"/>
        </p:scale>
        <p:origin x="3632" y="200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7.png>
</file>

<file path=ppt/media/image18.png>
</file>

<file path=ppt/media/image19.png>
</file>

<file path=ppt/media/image20.png>
</file>

<file path=ppt/media/image22.png>
</file>

<file path=ppt/media/image3.png>
</file>

<file path=ppt/media/image5.png>
</file>

<file path=ppt/media/image50.png>
</file>

<file path=ppt/media/image6.png>
</file>

<file path=ppt/media/image7.png>
</file>

<file path=ppt/media/image8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E62C28-E89A-CC09-F6AA-6DE0A8A5F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>
            <a:extLst>
              <a:ext uri="{FF2B5EF4-FFF2-40B4-BE49-F238E27FC236}">
                <a16:creationId xmlns:a16="http://schemas.microsoft.com/office/drawing/2014/main" id="{4385E416-F442-DD5D-7B98-A4862B02E545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>
            <a:extLst>
              <a:ext uri="{FF2B5EF4-FFF2-40B4-BE49-F238E27FC236}">
                <a16:creationId xmlns:a16="http://schemas.microsoft.com/office/drawing/2014/main" id="{DB2570AF-71B5-4221-20AB-6A736C0BC7DA}"/>
              </a:ext>
            </a:extLst>
          </p:cNvPr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>
            <a:extLst>
              <a:ext uri="{FF2B5EF4-FFF2-40B4-BE49-F238E27FC236}">
                <a16:creationId xmlns:a16="http://schemas.microsoft.com/office/drawing/2014/main" id="{43B0D369-3803-0C08-11FE-4AA29D785641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22</a:t>
            </a:fld>
            <a:endParaRPr lang="en-US" altLang="en-US"/>
          </a:p>
        </p:txBody>
      </p:sp>
      <p:sp>
        <p:nvSpPr>
          <p:cNvPr id="108549" name="Text Box 1">
            <a:extLst>
              <a:ext uri="{FF2B5EF4-FFF2-40B4-BE49-F238E27FC236}">
                <a16:creationId xmlns:a16="http://schemas.microsoft.com/office/drawing/2014/main" id="{EEA638CC-CC38-CBB2-0C01-D75A00FD9B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>
            <a:extLst>
              <a:ext uri="{FF2B5EF4-FFF2-40B4-BE49-F238E27FC236}">
                <a16:creationId xmlns:a16="http://schemas.microsoft.com/office/drawing/2014/main" id="{8ACF0F5B-A71A-D7C2-EB98-54C94DC75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>
            <a:extLst>
              <a:ext uri="{FF2B5EF4-FFF2-40B4-BE49-F238E27FC236}">
                <a16:creationId xmlns:a16="http://schemas.microsoft.com/office/drawing/2014/main" id="{7F164DA6-86E0-E79E-E658-A70F0C42C5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>
            <a:extLst>
              <a:ext uri="{FF2B5EF4-FFF2-40B4-BE49-F238E27FC236}">
                <a16:creationId xmlns:a16="http://schemas.microsoft.com/office/drawing/2014/main" id="{51FE404C-7244-38F6-B81D-0BAC523623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>
            <a:extLst>
              <a:ext uri="{FF2B5EF4-FFF2-40B4-BE49-F238E27FC236}">
                <a16:creationId xmlns:a16="http://schemas.microsoft.com/office/drawing/2014/main" id="{59174FD8-9544-F771-5FD3-F19DC78C6AA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>
            <a:extLst>
              <a:ext uri="{FF2B5EF4-FFF2-40B4-BE49-F238E27FC236}">
                <a16:creationId xmlns:a16="http://schemas.microsoft.com/office/drawing/2014/main" id="{93859A71-FB49-6044-DF55-05ADCE3870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831411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23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24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6B57C0-88CA-A11C-35D0-6DFDADB68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>
            <a:extLst>
              <a:ext uri="{FF2B5EF4-FFF2-40B4-BE49-F238E27FC236}">
                <a16:creationId xmlns:a16="http://schemas.microsoft.com/office/drawing/2014/main" id="{ED658481-994E-6DC8-DAE1-6FC58AAF1DF1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>
            <a:extLst>
              <a:ext uri="{FF2B5EF4-FFF2-40B4-BE49-F238E27FC236}">
                <a16:creationId xmlns:a16="http://schemas.microsoft.com/office/drawing/2014/main" id="{27A722F5-D8E9-D6B1-9F6B-52AFE054F1A7}"/>
              </a:ext>
            </a:extLst>
          </p:cNvPr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>
            <a:extLst>
              <a:ext uri="{FF2B5EF4-FFF2-40B4-BE49-F238E27FC236}">
                <a16:creationId xmlns:a16="http://schemas.microsoft.com/office/drawing/2014/main" id="{C56560B4-164E-B256-C98D-A4D2242C40F1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25</a:t>
            </a:fld>
            <a:endParaRPr lang="en-US" altLang="en-US"/>
          </a:p>
        </p:txBody>
      </p:sp>
      <p:sp>
        <p:nvSpPr>
          <p:cNvPr id="108549" name="Text Box 1">
            <a:extLst>
              <a:ext uri="{FF2B5EF4-FFF2-40B4-BE49-F238E27FC236}">
                <a16:creationId xmlns:a16="http://schemas.microsoft.com/office/drawing/2014/main" id="{EBD2AA7A-BD43-491C-0438-49FE5BED31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>
            <a:extLst>
              <a:ext uri="{FF2B5EF4-FFF2-40B4-BE49-F238E27FC236}">
                <a16:creationId xmlns:a16="http://schemas.microsoft.com/office/drawing/2014/main" id="{D5B56AED-3E2D-A766-0712-C551F784B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>
            <a:extLst>
              <a:ext uri="{FF2B5EF4-FFF2-40B4-BE49-F238E27FC236}">
                <a16:creationId xmlns:a16="http://schemas.microsoft.com/office/drawing/2014/main" id="{07032389-BF3C-B4B2-838C-CA26D22475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>
            <a:extLst>
              <a:ext uri="{FF2B5EF4-FFF2-40B4-BE49-F238E27FC236}">
                <a16:creationId xmlns:a16="http://schemas.microsoft.com/office/drawing/2014/main" id="{60DB8FC1-13D2-1882-196E-C8724E1311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>
            <a:extLst>
              <a:ext uri="{FF2B5EF4-FFF2-40B4-BE49-F238E27FC236}">
                <a16:creationId xmlns:a16="http://schemas.microsoft.com/office/drawing/2014/main" id="{AD407E16-CD65-261A-722F-36FC4F8A11A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>
            <a:extLst>
              <a:ext uri="{FF2B5EF4-FFF2-40B4-BE49-F238E27FC236}">
                <a16:creationId xmlns:a16="http://schemas.microsoft.com/office/drawing/2014/main" id="{4BDF4DC4-E55A-EB69-7F31-0F6DC12712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8288157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Cryptography and Cybersecurity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Adapted from the Textbook Slides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 The PRF idea from before:</a:t>
            </a:r>
          </a:p>
          <a:p>
            <a:pPr marL="1141413" lvl="2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PRF</a:t>
            </a:r>
            <a:r>
              <a:rPr lang="en-US" sz="16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(“Encrypt”), </a:t>
            </a: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6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PRF</a:t>
            </a:r>
            <a:r>
              <a:rPr lang="en-US" sz="16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6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(“MAC”)</a:t>
            </a:r>
            <a:endParaRPr lang="he-IL" sz="16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between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994915"/>
                <a:ext cx="8372475" cy="2654300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>
                    <a:solidFill>
                      <a:schemeClr val="tx1"/>
                    </a:solidFill>
                  </a:rPr>
                  <a:t>Allows generating independent session keys, i.e., each session will have its own key denoted as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p>
                    </m:sSubSup>
                  </m:oMath>
                </a14:m>
                <a:r>
                  <a:rPr lang="en-US" altLang="en-US" sz="1800" dirty="0">
                    <a:solidFill>
                      <a:schemeClr val="tx1"/>
                    </a:solidFill>
                  </a:rPr>
                  <a:t>.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>
                    <a:solidFill>
                      <a:schemeClr val="tx1"/>
                    </a:solidFill>
                  </a:rPr>
                  <a:t>These keys are derived from the shared key that we now call a long-term ‘master key’ denoted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alt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p>
                  </m:oMath>
                </a14:m>
                <a:r>
                  <a:rPr lang="en-US" altLang="en-US" sz="1800" dirty="0">
                    <a:solidFill>
                      <a:schemeClr val="tx1"/>
                    </a:solidFill>
                  </a:rPr>
                  <a:t>.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>
                    <a:solidFill>
                      <a:schemeClr val="tx1"/>
                    </a:solidFill>
                  </a:rPr>
                  <a:t>Improves security: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600" dirty="0">
                    <a:solidFill>
                      <a:schemeClr val="tx1"/>
                    </a:solidFill>
                  </a:rPr>
                  <a:t>Exposure of a session key does not expose the master key, and does not expose keys of other sessions.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600" dirty="0">
                    <a:solidFill>
                      <a:schemeClr val="tx1"/>
                    </a:solidFill>
                  </a:rPr>
                  <a:t>Thus, limited amount of ciphertext exposed if a session key is exposed (only that session rather than all ciphertexts of all sessions).</a:t>
                </a:r>
                <a:endParaRPr lang="en-US" altLang="en-US" sz="2000" i="1" dirty="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994915"/>
                <a:ext cx="8372475" cy="2654300"/>
              </a:xfrm>
              <a:blipFill>
                <a:blip r:embed="rId3"/>
                <a:stretch>
                  <a:fillRect t="-2381" b="-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1956391" y="6242050"/>
            <a:ext cx="5220585" cy="3385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rgbClr val="FF00FF"/>
                </a:solidFill>
              </a:rPr>
              <a:t>A PRF is used instead of a MAC, is that ok?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8374" name="Rectangle 2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457200" y="1149350"/>
                <a:ext cx="8229600" cy="4981575"/>
              </a:xfrm>
            </p:spPr>
            <p:txBody>
              <a:bodyPr/>
              <a:lstStyle/>
              <a:p>
                <a:pPr marL="341313" indent="-341313" eaLnBrk="1" hangingPunct="1"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Will focus on three party protocols; Alice, Bob, and KDC.</a:t>
                </a:r>
              </a:p>
              <a:p>
                <a:pPr marL="341313" indent="-341313" eaLnBrk="1" hangingPunct="1"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KDC: shares long-term master keys with all parties (each party will have a key for encryption and another for MAC). </a:t>
                </a:r>
              </a:p>
              <a:p>
                <a:pPr marL="798513" lvl="1" indent="-341313" eaLnBrk="1" hangingPunct="1"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denoted as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, …</m:t>
                    </m:r>
                  </m:oMath>
                </a14:m>
                <a:r>
                  <a:rPr lang="en-US" altLang="en-US" sz="2000" i="1" dirty="0"/>
                  <a:t> </a:t>
                </a:r>
                <a:r>
                  <a:rPr lang="en-US" altLang="en-US" sz="2000" dirty="0"/>
                  <a:t>for MAC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  <m:r>
                      <a:rPr lang="en-US" altLang="en-US" sz="2000" i="1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  <m:r>
                      <a:rPr lang="en-US" altLang="en-US" sz="2000" i="1">
                        <a:latin typeface="Cambria Math" panose="02040503050406030204" pitchFamily="18" charset="0"/>
                      </a:rPr>
                      <m:t>, …</m:t>
                    </m:r>
                  </m:oMath>
                </a14:m>
                <a:r>
                  <a:rPr lang="en-US" altLang="en-US" sz="2000" i="1" dirty="0"/>
                  <a:t> </a:t>
                </a:r>
                <a:r>
                  <a:rPr lang="en-US" altLang="en-US" sz="2000" dirty="0"/>
                  <a:t>for encryption</a:t>
                </a:r>
                <a:r>
                  <a:rPr lang="en-US" altLang="en-US" sz="2000" i="1" dirty="0"/>
                  <a:t>.</a:t>
                </a:r>
              </a:p>
              <a:p>
                <a:pPr marL="341313" indent="-341313" eaLnBrk="1" hangingPunct="1"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Goal: help parties (A, B) to </a:t>
                </a:r>
                <a:r>
                  <a:rPr lang="en-US" altLang="en-US" sz="2200" u="sng" dirty="0"/>
                  <a:t>establish</a:t>
                </a:r>
                <a:r>
                  <a:rPr lang="en-US" altLang="en-US" sz="2200" dirty="0"/>
                  <a:t> a shared master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</m:sSub>
                  </m:oMath>
                </a14:m>
                <a:endParaRPr lang="en-US" altLang="en-US" sz="2200" i="1" baseline="-25000" dirty="0"/>
              </a:p>
              <a:p>
                <a:pPr marL="798513" lvl="1" indent="-341313" eaLnBrk="1" hangingPunct="1"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Based on which the parties generate two keys for MAC and encryption, namely,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endParaRPr lang="en-US" altLang="en-US" sz="2000" dirty="0"/>
              </a:p>
              <a:p>
                <a:pPr marL="341313" indent="-341313" eaLnBrk="1" hangingPunct="1"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We will study two protocols; simplified versions of:</a:t>
                </a:r>
              </a:p>
              <a:p>
                <a:pPr marL="798513" lvl="1" indent="-341313" eaLnBrk="1" hangingPunct="1"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The Kerberos protocol (secure) widely used in computer networks.</a:t>
                </a:r>
              </a:p>
              <a:p>
                <a:pPr marL="798513" lvl="1" indent="-341313" eaLnBrk="1" hangingPunct="1"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200" dirty="0"/>
                  <a:t>The GSM protocol (insecure) used by cellular networks.</a:t>
                </a:r>
              </a:p>
            </p:txBody>
          </p:sp>
        </mc:Choice>
        <mc:Fallback xmlns="">
          <p:sp>
            <p:nvSpPr>
              <p:cNvPr id="58374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457200" y="1149350"/>
                <a:ext cx="8229600" cy="4981575"/>
              </a:xfrm>
              <a:blipFill>
                <a:blip r:embed="rId3"/>
                <a:stretch>
                  <a:fillRect l="-154" t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B6A17BE-4ED5-AB49-844E-3DFA9A8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" y="2322284"/>
            <a:ext cx="7929680" cy="408077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0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000" dirty="0"/>
                  <a:t>Visited network (aka Base station); not fully trusted</a:t>
                </a:r>
              </a:p>
              <a:p>
                <a:r>
                  <a:rPr lang="en-US" sz="20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/>
                  <a:t> with client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616" t="-2564" b="-74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62261" y="3235467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5008386" y="3630818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5008386" y="4831147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5011286" y="5224024"/>
            <a:ext cx="32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 Used to allow recovery from errors.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D8E48B-38AC-CC41-81FD-60BBF3973405}"/>
              </a:ext>
            </a:extLst>
          </p:cNvPr>
          <p:cNvSpPr txBox="1"/>
          <p:nvPr/>
        </p:nvSpPr>
        <p:spPr>
          <a:xfrm>
            <a:off x="6732114" y="1742075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K</a:t>
            </a:r>
            <a:r>
              <a:rPr lang="en-US" i="1" baseline="-25000" dirty="0">
                <a:solidFill>
                  <a:schemeClr val="tx1"/>
                </a:solidFill>
              </a:rPr>
              <a:t>c</a:t>
            </a:r>
            <a:r>
              <a:rPr lang="en-US" dirty="0">
                <a:solidFill>
                  <a:schemeClr val="tx1"/>
                </a:solidFill>
              </a:rPr>
              <a:t> is the session key</a:t>
            </a:r>
          </a:p>
          <a:p>
            <a:r>
              <a:rPr lang="en-US" i="1" dirty="0">
                <a:solidFill>
                  <a:schemeClr val="tx1"/>
                </a:solidFill>
              </a:rPr>
              <a:t>s</a:t>
            </a:r>
            <a:r>
              <a:rPr lang="en-US" dirty="0">
                <a:solidFill>
                  <a:schemeClr val="tx1"/>
                </a:solidFill>
              </a:rPr>
              <a:t> is a secret authenticator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85B04D-271A-C62F-7B85-6A3C8BE43060}"/>
              </a:ext>
            </a:extLst>
          </p:cNvPr>
          <p:cNvSpPr txBox="1"/>
          <p:nvPr/>
        </p:nvSpPr>
        <p:spPr>
          <a:xfrm>
            <a:off x="1066308" y="6190476"/>
            <a:ext cx="2760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(… and so on for more messages)</a:t>
            </a:r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  <p:bldP spid="9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Handshake Protocol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1141413" lvl="2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this one in detail.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 err="1"/>
              <a:t>Ciphersuite</a:t>
            </a:r>
            <a:r>
              <a:rPr lang="en-US" altLang="en-US" dirty="0"/>
              <a:t> downgrade attack.</a:t>
            </a:r>
          </a:p>
          <a:p>
            <a:pPr marL="1141413" lvl="2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Only high level description.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0" y="67091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178649" y="2216315"/>
            <a:ext cx="2760491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Note: does NOT </a:t>
            </a:r>
          </a:p>
          <a:p>
            <a:r>
              <a:rPr lang="en-US" sz="1600" dirty="0">
                <a:solidFill>
                  <a:schemeClr val="tx1"/>
                </a:solidFill>
              </a:rPr>
              <a:t>Impersonate </a:t>
            </a:r>
            <a:r>
              <a:rPr lang="en-US" sz="1600" b="1" dirty="0">
                <a:solidFill>
                  <a:schemeClr val="tx1"/>
                </a:solidFill>
              </a:rPr>
              <a:t>mobile,</a:t>
            </a:r>
            <a:r>
              <a:rPr lang="en-US" sz="1600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1DABC-962E-E24F-B6F9-9E1A7C363E77}"/>
              </a:ext>
            </a:extLst>
          </p:cNvPr>
          <p:cNvSpPr txBox="1"/>
          <p:nvPr/>
        </p:nvSpPr>
        <p:spPr>
          <a:xfrm>
            <a:off x="178648" y="3334376"/>
            <a:ext cx="2760491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In the cryptanalysis phase, the attacker exposes Kc based on the cyphertexts it collected in the eavesdropping phase (recall A5/1 and A5/2 are not secure).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3AF214-7411-0565-F9FD-FB6EAF209567}"/>
              </a:ext>
            </a:extLst>
          </p:cNvPr>
          <p:cNvSpPr txBox="1"/>
          <p:nvPr/>
        </p:nvSpPr>
        <p:spPr>
          <a:xfrm>
            <a:off x="178648" y="4721216"/>
            <a:ext cx="2760491" cy="13849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In the impersonate phase, the attacker will send the same r and s from before (replay attack), which will lead to the same Kc he obtained in the cryptanalysis phase. </a:t>
            </a:r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8" grpId="0" animBg="1"/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51520" y="939006"/>
                <a:ext cx="8640960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A </a:t>
                </a:r>
                <a:r>
                  <a:rPr lang="en-US" sz="1800" dirty="0" err="1"/>
                  <a:t>ciphersuite</a:t>
                </a:r>
                <a:r>
                  <a:rPr lang="en-US" sz="18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 err="1">
                    <a:sym typeface="Wingdings" panose="05000000000000000000" pitchFamily="2" charset="2"/>
                  </a:rPr>
                  <a:t>Ciphersuite</a:t>
                </a:r>
                <a:r>
                  <a:rPr lang="en-US" sz="18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>
                    <a:sym typeface="Wingdings" panose="05000000000000000000" pitchFamily="2" charset="2"/>
                  </a:rPr>
                  <a:t>Mobile sends a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>
                    <a:sym typeface="Wingdings" panose="05000000000000000000" pitchFamily="2" charset="2"/>
                  </a:rPr>
                  <a:t>Visited-network selects best one (the strongest/most secure) that it also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>
                    <a:sym typeface="Wingdings" panose="05000000000000000000" pitchFamily="2" charset="2"/>
                  </a:rPr>
                  <a:t>Goal of negotiation is to support interoperability between devices of different capabilities.</a:t>
                </a:r>
                <a:endParaRPr lang="en-US" sz="18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8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A5/0: none, A5/1: broken, </a:t>
                </a:r>
                <a:r>
                  <a:rPr lang="en-US" sz="1800" dirty="0">
                    <a:solidFill>
                      <a:srgbClr val="FF0000"/>
                    </a:solidFill>
                  </a:rPr>
                  <a:t>A5/2: useless (break with only 1sec), </a:t>
                </a:r>
                <a:r>
                  <a:rPr lang="en-US" sz="18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A MitM attacker may trick these parties to use a weak suite although the parties can support a stronger one.</a:t>
                </a:r>
              </a:p>
              <a:p>
                <a:pPr marL="857250" lvl="1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It works due to key reuse in GSM (same key is used across various encryption schemes).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1800" dirty="0"/>
                  <a:t>For full details, see the textbook.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1520" y="939006"/>
                <a:ext cx="8640960" cy="4979988"/>
              </a:xfrm>
              <a:blipFill>
                <a:blip r:embed="rId2"/>
                <a:stretch>
                  <a:fillRect l="-440" t="-254" b="-35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1407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distribution centers.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Improving resiliency to key exposure.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p>
                    </m:sSubSup>
                    <m:r>
                      <a:rPr lang="en-US" alt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Sup>
                      <m:sSubSup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p>
                    </m:sSubSup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  <m:r>
                      <a:rPr lang="en-US" alt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  <m:r>
                      <a:rPr lang="en-US" alt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…</m:t>
                    </m:r>
                  </m:oMath>
                </a14:m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chemeClr val="tx1"/>
                    </a:solidFill>
                  </a:rPr>
                  <a:t>Forward Secrecy (FS): </a:t>
                </a:r>
                <a:r>
                  <a:rPr lang="en-US" altLang="en-US" sz="2400" u="sng" dirty="0"/>
                  <a:t>master</a:t>
                </a:r>
                <a:r>
                  <a:rPr lang="en-US" altLang="en-US" sz="2400" dirty="0"/>
                  <a:t> key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p>
                    </m:sSubSup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2976" b="-452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D4ADE-5E61-1B66-C652-EB3ACB21B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>
            <a:extLst>
              <a:ext uri="{FF2B5EF4-FFF2-40B4-BE49-F238E27FC236}">
                <a16:creationId xmlns:a16="http://schemas.microsoft.com/office/drawing/2014/main" id="{898F826B-896B-00C3-86E3-5ACD2E7BA86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2PP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>
                <a:extLst>
                  <a:ext uri="{FF2B5EF4-FFF2-40B4-BE49-F238E27FC236}">
                    <a16:creationId xmlns:a16="http://schemas.microsoft.com/office/drawing/2014/main" id="{BA52E1EC-06E9-63C6-ABA2-A75623E53066}"/>
                  </a:ext>
                </a:extLst>
              </p:cNvPr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7524" y="1200680"/>
                <a:ext cx="8568952" cy="1404297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This protocol generates a different master key for each session (or period )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en-US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denoted</m:t>
                    </m:r>
                    <m:r>
                      <a:rPr lang="en-US" altLang="en-US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en-US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as</m:t>
                    </m:r>
                    <m:r>
                      <a:rPr lang="en-US" altLang="en-US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The initial master key shared between the parties is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50183" name="Rectangle 3">
                <a:extLst>
                  <a:ext uri="{FF2B5EF4-FFF2-40B4-BE49-F238E27FC236}">
                    <a16:creationId xmlns:a16="http://schemas.microsoft.com/office/drawing/2014/main" id="{BA52E1EC-06E9-63C6-ABA2-A75623E530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7524" y="1200680"/>
                <a:ext cx="8568952" cy="1404297"/>
              </a:xfrm>
              <a:blipFill>
                <a:blip r:embed="rId3"/>
                <a:stretch>
                  <a:fillRect l="-148" t="-63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FF5DA7A3-F8ED-74DA-BC76-9E83556949B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2D613E-48ED-CA10-1B80-699391BDC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05" y="2781719"/>
            <a:ext cx="7169415" cy="260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24222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2PP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50874" y="1068099"/>
                <a:ext cx="8397590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This protocol produces 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unidirectional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 master keys:</a:t>
                </a:r>
              </a:p>
              <a:p>
                <a:pPr marL="0" indent="0" algn="ctr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None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sSubSup>
                      <m:sSubSup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but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  <m:r>
                      <a:rPr lang="en-US" alt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Sup>
                      <m:sSubSup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Exposing a session master key does not impact prior sessions.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But future sessions will be exposed!	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50874" y="1068099"/>
                <a:ext cx="8397590" cy="1568813"/>
              </a:xfrm>
              <a:blipFill>
                <a:blip r:embed="rId3"/>
                <a:stretch>
                  <a:fillRect l="-302" t="-5645" b="-37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5AA210-84AC-B78D-1C0D-21EEFFB33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139" y="3429000"/>
            <a:ext cx="7167195" cy="203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 (RS)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684796" cy="3945477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Can we </a:t>
                </a:r>
                <a:r>
                  <a:rPr lang="en-US" altLang="en-US" sz="24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security? So 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is exposed, yet future sessions can remain secure?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a ‘recovery session’.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Thus, recover security means that </a:t>
                </a:r>
                <a:r>
                  <a:rPr lang="en-US" altLang="en-US" sz="2400" b="1" i="1" dirty="0"/>
                  <a:t>a single session </a:t>
                </a:r>
                <a:r>
                  <a:rPr lang="en-US" altLang="en-US" sz="2400" dirty="0"/>
                  <a:t>without eavesdropping or other attacks suffices to recover security from previous key exposures.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We can achieve that using a modified version of the 2PP protocol key exchange protocol (se next slide).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Thus, we get </a:t>
                </a:r>
                <a:r>
                  <a:rPr lang="en-US" altLang="en-US" sz="2400" b="1" dirty="0"/>
                  <a:t>BOTH</a:t>
                </a:r>
                <a:r>
                  <a:rPr lang="en-US" altLang="en-US" sz="2400" dirty="0"/>
                  <a:t> forward secrecy and recover security with this protocol.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684796" cy="3945477"/>
              </a:xfrm>
              <a:blipFill>
                <a:blip r:embed="rId3"/>
                <a:stretch>
                  <a:fillRect l="-292" t="-1923" r="-10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64BCDE-30DC-8C9A-9562-5E04BD6E1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>
            <a:extLst>
              <a:ext uri="{FF2B5EF4-FFF2-40B4-BE49-F238E27FC236}">
                <a16:creationId xmlns:a16="http://schemas.microsoft.com/office/drawing/2014/main" id="{D9870CC2-2C96-D614-B3AF-4424E3D8FAF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800" dirty="0"/>
              <a:t>2PP Key Exchange with RS and FS</a:t>
            </a: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9031321D-DE1A-F3B5-954F-B90F0A013EC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7CD846-AB39-B589-B9F1-5EBD822E7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42869"/>
            <a:ext cx="9048307" cy="235591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4EC8026-9678-580B-E55C-3D84C1A5C8F8}"/>
              </a:ext>
            </a:extLst>
          </p:cNvPr>
          <p:cNvSpPr/>
          <p:nvPr/>
        </p:nvSpPr>
        <p:spPr bwMode="auto">
          <a:xfrm>
            <a:off x="1924493" y="3114381"/>
            <a:ext cx="478465" cy="202018"/>
          </a:xfrm>
          <a:prstGeom prst="rect">
            <a:avLst/>
          </a:prstGeom>
          <a:solidFill>
            <a:srgbClr val="FFD1D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62B5A2-F60D-5620-9CA7-FC58E7102F97}"/>
              </a:ext>
            </a:extLst>
          </p:cNvPr>
          <p:cNvSpPr txBox="1"/>
          <p:nvPr/>
        </p:nvSpPr>
        <p:spPr>
          <a:xfrm>
            <a:off x="313015" y="5115543"/>
            <a:ext cx="8517969" cy="1015663"/>
          </a:xfrm>
          <a:prstGeom prst="rect">
            <a:avLst/>
          </a:prstGeom>
          <a:noFill/>
          <a:ln w="19050"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So now generating a session master key not only requires prior session master key but also the random nonces that the parties exchanged in the session (as part of the 2PP protocol).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A5F5D35E-733C-79F1-4FE4-1BFBD028FD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801" y="1152503"/>
            <a:ext cx="8684796" cy="733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3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600">
                <a:solidFill>
                  <a:srgbClr val="000000"/>
                </a:solidFill>
                <a:latin typeface="+mn-lt"/>
                <a:cs typeface="+mn-cs"/>
              </a:defRPr>
            </a:lvl2pPr>
            <a:lvl3pPr marL="1257300" indent="-342900" algn="l" defTabSz="457200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200">
                <a:solidFill>
                  <a:srgbClr val="000000"/>
                </a:solidFill>
                <a:latin typeface="+mn-lt"/>
                <a:cs typeface="+mn-cs"/>
              </a:defRPr>
            </a:lvl3pPr>
            <a:lvl4pPr marL="17145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4pPr>
            <a:lvl5pPr marL="21717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5pPr>
            <a:lvl6pPr marL="25146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6pPr>
            <a:lvl7pPr marL="29718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7pPr>
            <a:lvl8pPr marL="34290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8pPr>
            <a:lvl9pPr marL="38862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9pPr>
          </a:lstStyle>
          <a:p>
            <a:pPr marL="341313" indent="-341313" eaLnBrk="1" hangingPunct="1">
              <a:lnSpc>
                <a:spcPct val="90000"/>
              </a:lnSpc>
              <a:spcBef>
                <a:spcPts val="65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kern="0" dirty="0">
                <a:solidFill>
                  <a:schemeClr val="tx1"/>
                </a:solidFill>
              </a:rPr>
              <a:t> Run the 2PP key exchange protocol from before but generate the master session keys in a slightly different way.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kern="0" dirty="0">
                <a:solidFill>
                  <a:schemeClr val="tx1"/>
                </a:solidFill>
              </a:rPr>
              <a:t>And of course, you get recover security if there is a single session that is attack free.</a:t>
            </a:r>
            <a:endParaRPr lang="en-US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116594180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he-IL" sz="24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5.3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5.4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5.5</a:t>
            </a:r>
          </a:p>
          <a:p>
            <a:pPr lvl="2"/>
            <a:r>
              <a:rPr lang="en-US" altLang="he-IL" sz="2400" dirty="0">
                <a:sym typeface="Wingdings" panose="05000000000000000000" pitchFamily="2" charset="2"/>
              </a:rPr>
              <a:t>Except Sections 5.5.4 and 5.5.5 (only what we covered in class about these sections)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5.6</a:t>
            </a:r>
          </a:p>
          <a:p>
            <a:pPr lvl="2"/>
            <a:r>
              <a:rPr lang="en-US" altLang="he-IL" sz="2400" dirty="0">
                <a:sym typeface="Wingdings" panose="05000000000000000000" pitchFamily="2" charset="2"/>
              </a:rPr>
              <a:t>Except Section 5.6.3</a:t>
            </a:r>
            <a:endParaRPr lang="en-US" altLang="he-IL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3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sender.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receiver (to which the request was intended).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sender.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Five variants:</a:t>
            </a:r>
          </a:p>
          <a:p>
            <a:pPr lvl="1"/>
            <a:r>
              <a:rPr lang="en-US" dirty="0"/>
              <a:t>2PP-RR</a:t>
            </a:r>
          </a:p>
          <a:p>
            <a:pPr lvl="2"/>
            <a:r>
              <a:rPr lang="en-US" dirty="0"/>
              <a:t>2PP stands for two party protocol, and RR stands for request-response.</a:t>
            </a:r>
          </a:p>
          <a:p>
            <a:pPr lvl="1"/>
            <a:r>
              <a:rPr lang="en-US" dirty="0"/>
              <a:t>2RT-2PP</a:t>
            </a:r>
          </a:p>
          <a:p>
            <a:pPr lvl="2"/>
            <a:r>
              <a:rPr lang="en-US" dirty="0"/>
              <a:t>2RT stands for </a:t>
            </a:r>
            <a:r>
              <a:rPr lang="en-US"/>
              <a:t>2 round trip.</a:t>
            </a:r>
            <a:endParaRPr lang="en-US" dirty="0"/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</a:t>
            </a:r>
          </a:p>
          <a:p>
            <a:pPr lvl="1"/>
            <a:r>
              <a:rPr lang="en-US" dirty="0"/>
              <a:t>Key-exchange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must wait for a request rather than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2PP-RR discussed in the previous slide.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>
                    <a:solidFill>
                      <a:schemeClr val="tx1"/>
                    </a:solidFill>
                  </a:rPr>
                  <a:t>Unidirectional (if bidirectional is needed, a separate instance of the protocol for each direction needs to be executed).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1800" dirty="0">
                    <a:solidFill>
                      <a:schemeClr val="tx1"/>
                    </a:solidFill>
                  </a:rPr>
                  <a:t> of requests (and responses) to avoid replay attacks.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>
                    <a:solidFill>
                      <a:schemeClr val="tx1"/>
                    </a:solidFill>
                  </a:rPr>
                  <a:t>Recipient (e.g., Bob) validates counter received is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18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en-US" sz="1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3571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6C6D21-62FB-9977-F096-548ADEF0D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777" y="3548838"/>
            <a:ext cx="7451369" cy="2918637"/>
          </a:xfrm>
          <a:prstGeom prst="rect">
            <a:avLst/>
          </a:prstGeom>
          <a:solidFill>
            <a:schemeClr val="bg1"/>
          </a:solidFill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C3A3108-30DC-D6C4-F556-EEEA5F1F23EA}"/>
                  </a:ext>
                </a:extLst>
              </p:cNvPr>
              <p:cNvSpPr txBox="1"/>
              <p:nvPr/>
            </p:nvSpPr>
            <p:spPr>
              <a:xfrm>
                <a:off x="5856515" y="3059552"/>
                <a:ext cx="3029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/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C3A3108-30DC-D6C4-F556-EEEA5F1F23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6515" y="3059552"/>
                <a:ext cx="302903" cy="276999"/>
              </a:xfrm>
              <a:prstGeom prst="rect">
                <a:avLst/>
              </a:prstGeom>
              <a:blipFill>
                <a:blip r:embed="rId5"/>
                <a:stretch>
                  <a:fillRect l="-16667"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4ED2365-58F3-AD9A-B8E7-F14CD4712FD3}"/>
                  </a:ext>
                </a:extLst>
              </p:cNvPr>
              <p:cNvSpPr txBox="1"/>
              <p:nvPr/>
            </p:nvSpPr>
            <p:spPr>
              <a:xfrm>
                <a:off x="5326335" y="3720920"/>
                <a:ext cx="718457" cy="3172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altLang="en-US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en-US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en-US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𝑠𝑒𝑛𝑡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4ED2365-58F3-AD9A-B8E7-F14CD4712F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6335" y="3720920"/>
                <a:ext cx="718457" cy="31720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EBB8EC22-C67E-B990-5D1B-D5A5829D052C}"/>
              </a:ext>
            </a:extLst>
          </p:cNvPr>
          <p:cNvSpPr/>
          <p:nvPr/>
        </p:nvSpPr>
        <p:spPr bwMode="auto">
          <a:xfrm>
            <a:off x="3222171" y="4319451"/>
            <a:ext cx="740229" cy="17417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54A000A-3EF8-A8DC-F1D9-449BF8D9BD84}"/>
                  </a:ext>
                </a:extLst>
              </p:cNvPr>
              <p:cNvSpPr txBox="1"/>
              <p:nvPr/>
            </p:nvSpPr>
            <p:spPr>
              <a:xfrm>
                <a:off x="3169831" y="4259452"/>
                <a:ext cx="718457" cy="2852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𝑟𝑒𝑞</m:t>
                      </m:r>
                      <m:r>
                        <a:rPr lang="en-US" alt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en-US" sz="1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alt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𝑠𝑒𝑛𝑡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54A000A-3EF8-A8DC-F1D9-449BF8D9BD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831" y="4259452"/>
                <a:ext cx="718457" cy="285206"/>
              </a:xfrm>
              <a:prstGeom prst="rect">
                <a:avLst/>
              </a:prstGeom>
              <a:blipFill>
                <a:blip r:embed="rId7"/>
                <a:stretch>
                  <a:fillRect r="-103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7572192E-CE77-62BB-A935-4EBBA61F9AE6}"/>
              </a:ext>
            </a:extLst>
          </p:cNvPr>
          <p:cNvSpPr/>
          <p:nvPr/>
        </p:nvSpPr>
        <p:spPr bwMode="auto">
          <a:xfrm>
            <a:off x="5856515" y="4289969"/>
            <a:ext cx="718456" cy="174172"/>
          </a:xfrm>
          <a:prstGeom prst="rect">
            <a:avLst/>
          </a:prstGeom>
          <a:solidFill>
            <a:schemeClr val="bg1"/>
          </a:solidFill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C9046B1-11EB-ACC6-56B5-20AE99EFC996}"/>
                  </a:ext>
                </a:extLst>
              </p:cNvPr>
              <p:cNvSpPr txBox="1"/>
              <p:nvPr/>
            </p:nvSpPr>
            <p:spPr>
              <a:xfrm>
                <a:off x="5782403" y="4234452"/>
                <a:ext cx="718457" cy="2852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n-US" alt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alt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𝑠𝑒𝑛𝑡</m:t>
                          </m:r>
                        </m:sub>
                      </m:sSub>
                      <m:r>
                        <a:rPr lang="en-US" alt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||</m:t>
                      </m:r>
                      <m:r>
                        <a:rPr lang="en-US" alt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𝑟𝑒𝑞</m:t>
                      </m:r>
                      <m:r>
                        <a:rPr lang="en-US" alt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C9046B1-11EB-ACC6-56B5-20AE99EFC9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2403" y="4234452"/>
                <a:ext cx="718457" cy="285206"/>
              </a:xfrm>
              <a:prstGeom prst="rect">
                <a:avLst/>
              </a:prstGeom>
              <a:blipFill>
                <a:blip r:embed="rId8"/>
                <a:stretch>
                  <a:fillRect r="-36842"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745069-85EE-6630-AEF8-C1E3CB382B9D}"/>
              </a:ext>
            </a:extLst>
          </p:cNvPr>
          <p:cNvCxnSpPr/>
          <p:nvPr/>
        </p:nvCxnSpPr>
        <p:spPr bwMode="auto">
          <a:xfrm>
            <a:off x="6278880" y="4377055"/>
            <a:ext cx="95794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598613" lvl="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Where</a:t>
                </a:r>
                <a:r>
                  <a:rPr lang="en-US" altLang="en-US" sz="1600" dirty="0"/>
                  <a:t>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3571" b="-49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9869" y="2677024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10091</TotalTime>
  <Words>2158</Words>
  <Application>Microsoft Macintosh PowerPoint</Application>
  <PresentationFormat>On-screen Show (4:3)</PresentationFormat>
  <Paragraphs>275</Paragraphs>
  <Slides>27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3400/CSE 5850 - Introduction to Cryptography and Cybersecurity  / Introduction to Cybersecurity  Lecture 9 Shared Key Protocols – Part II </vt:lpstr>
      <vt:lpstr>Outline</vt:lpstr>
      <vt:lpstr>   Handshake Protocol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Handshake Protocol </vt:lpstr>
      <vt:lpstr>Visited-network Impersonation Attack</vt:lpstr>
      <vt:lpstr>GSM Ciphersuites Downgrade Attack</vt:lpstr>
      <vt:lpstr>   Improving Resiliency to Key Exposure  </vt:lpstr>
      <vt:lpstr>Forward Secrecy</vt:lpstr>
      <vt:lpstr>Forward Secrecy 2PP Key Exchange</vt:lpstr>
      <vt:lpstr>Forward Secrecy 2PP Key Exchange</vt:lpstr>
      <vt:lpstr>Recover Security (RS)</vt:lpstr>
      <vt:lpstr>2PP Key Exchange with RS and FS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71</cp:revision>
  <cp:lastPrinted>2025-10-24T15:56:47Z</cp:lastPrinted>
  <dcterms:created xsi:type="dcterms:W3CDTF">2003-03-23T06:19:47Z</dcterms:created>
  <dcterms:modified xsi:type="dcterms:W3CDTF">2025-10-28T19:03:24Z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